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3" r:id="rId3"/>
    <p:sldId id="305" r:id="rId4"/>
    <p:sldId id="362" r:id="rId5"/>
    <p:sldId id="365" r:id="rId6"/>
    <p:sldId id="369" r:id="rId7"/>
    <p:sldId id="367" r:id="rId8"/>
    <p:sldId id="364" r:id="rId9"/>
    <p:sldId id="356" r:id="rId10"/>
    <p:sldId id="366" r:id="rId11"/>
    <p:sldId id="370" r:id="rId12"/>
    <p:sldId id="372" r:id="rId13"/>
    <p:sldId id="371" r:id="rId14"/>
    <p:sldId id="368" r:id="rId15"/>
    <p:sldId id="37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svg" /><Relationship Id="rId1" Type="http://schemas.openxmlformats.org/officeDocument/2006/relationships/image" Target="../media/image16.png" /><Relationship Id="rId6" Type="http://schemas.openxmlformats.org/officeDocument/2006/relationships/image" Target="../media/image21.svg" /><Relationship Id="rId5" Type="http://schemas.openxmlformats.org/officeDocument/2006/relationships/image" Target="../media/image20.png" /><Relationship Id="rId4" Type="http://schemas.openxmlformats.org/officeDocument/2006/relationships/image" Target="../media/image19.sv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svg" /><Relationship Id="rId1" Type="http://schemas.openxmlformats.org/officeDocument/2006/relationships/image" Target="../media/image16.png" /><Relationship Id="rId6" Type="http://schemas.openxmlformats.org/officeDocument/2006/relationships/image" Target="../media/image21.svg" /><Relationship Id="rId5" Type="http://schemas.openxmlformats.org/officeDocument/2006/relationships/image" Target="../media/image20.png" /><Relationship Id="rId4" Type="http://schemas.openxmlformats.org/officeDocument/2006/relationships/image" Target="../media/image19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B9224-6B9D-4774-9FC7-98BD3E3C7D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2940F3-4893-4338-8F39-376E2C6FB6C6}">
      <dgm:prSet/>
      <dgm:spPr/>
      <dgm:t>
        <a:bodyPr/>
        <a:lstStyle/>
        <a:p>
          <a:r>
            <a:rPr lang="es-MX"/>
            <a:t>¿Qué hacer para llevar a cabo propuestas de formación docente significativas y trascendentes? </a:t>
          </a:r>
          <a:endParaRPr lang="en-US"/>
        </a:p>
      </dgm:t>
    </dgm:pt>
    <dgm:pt modelId="{72205417-20F7-4960-AB64-E4A9CB9E8049}" type="parTrans" cxnId="{4ED80952-0613-4DB6-97E8-7780D2FC1982}">
      <dgm:prSet/>
      <dgm:spPr/>
      <dgm:t>
        <a:bodyPr/>
        <a:lstStyle/>
        <a:p>
          <a:endParaRPr lang="en-US"/>
        </a:p>
      </dgm:t>
    </dgm:pt>
    <dgm:pt modelId="{A3D4858B-6C62-44E4-8D5B-84444F7D2B4E}" type="sibTrans" cxnId="{4ED80952-0613-4DB6-97E8-7780D2FC1982}">
      <dgm:prSet/>
      <dgm:spPr/>
      <dgm:t>
        <a:bodyPr/>
        <a:lstStyle/>
        <a:p>
          <a:endParaRPr lang="en-US"/>
        </a:p>
      </dgm:t>
    </dgm:pt>
    <dgm:pt modelId="{236670B0-9494-4C0D-9E4A-D6CAA11A0E8C}">
      <dgm:prSet/>
      <dgm:spPr/>
      <dgm:t>
        <a:bodyPr/>
        <a:lstStyle/>
        <a:p>
          <a:r>
            <a:rPr lang="es-MX"/>
            <a:t>¿Cómo darle sentido a las mediaciones tecnológicas en las mediaciones tecnológicas? </a:t>
          </a:r>
          <a:endParaRPr lang="en-US"/>
        </a:p>
      </dgm:t>
    </dgm:pt>
    <dgm:pt modelId="{E5546F3C-400A-4FB9-831C-7F46C15DBE11}" type="parTrans" cxnId="{4E1E1CFE-9B3A-4EF1-9D48-72353B1A2EF5}">
      <dgm:prSet/>
      <dgm:spPr/>
      <dgm:t>
        <a:bodyPr/>
        <a:lstStyle/>
        <a:p>
          <a:endParaRPr lang="en-US"/>
        </a:p>
      </dgm:t>
    </dgm:pt>
    <dgm:pt modelId="{E26DEF8B-7709-4081-938F-07520420AA32}" type="sibTrans" cxnId="{4E1E1CFE-9B3A-4EF1-9D48-72353B1A2EF5}">
      <dgm:prSet/>
      <dgm:spPr/>
      <dgm:t>
        <a:bodyPr/>
        <a:lstStyle/>
        <a:p>
          <a:endParaRPr lang="en-US"/>
        </a:p>
      </dgm:t>
    </dgm:pt>
    <dgm:pt modelId="{38413E11-A109-432E-8FBC-7B6D0AE9455C}">
      <dgm:prSet/>
      <dgm:spPr/>
      <dgm:t>
        <a:bodyPr/>
        <a:lstStyle/>
        <a:p>
          <a:r>
            <a:rPr lang="es-MX"/>
            <a:t>¿Revertir las tendencias de formación docente homogeneizantes, verticales y en cascada? </a:t>
          </a:r>
          <a:endParaRPr lang="en-US"/>
        </a:p>
      </dgm:t>
    </dgm:pt>
    <dgm:pt modelId="{7A32A63E-52B1-4700-AFDB-AA6B35DA2396}" type="parTrans" cxnId="{C2A01DF9-F06E-4C48-AA9D-8DE75AF80780}">
      <dgm:prSet/>
      <dgm:spPr/>
      <dgm:t>
        <a:bodyPr/>
        <a:lstStyle/>
        <a:p>
          <a:endParaRPr lang="en-US"/>
        </a:p>
      </dgm:t>
    </dgm:pt>
    <dgm:pt modelId="{54B5286E-308C-4FF7-B206-F618533C0DD0}" type="sibTrans" cxnId="{C2A01DF9-F06E-4C48-AA9D-8DE75AF80780}">
      <dgm:prSet/>
      <dgm:spPr/>
      <dgm:t>
        <a:bodyPr/>
        <a:lstStyle/>
        <a:p>
          <a:endParaRPr lang="en-US"/>
        </a:p>
      </dgm:t>
    </dgm:pt>
    <dgm:pt modelId="{7FB8B580-0069-48F0-8074-FD5D408B33B6}" type="pres">
      <dgm:prSet presAssocID="{29AB9224-6B9D-4774-9FC7-98BD3E3C7DC6}" presName="root" presStyleCnt="0">
        <dgm:presLayoutVars>
          <dgm:dir/>
          <dgm:resizeHandles val="exact"/>
        </dgm:presLayoutVars>
      </dgm:prSet>
      <dgm:spPr/>
    </dgm:pt>
    <dgm:pt modelId="{A82E71B5-FBC6-4ADA-9E1B-AA95546159A8}" type="pres">
      <dgm:prSet presAssocID="{B42940F3-4893-4338-8F39-376E2C6FB6C6}" presName="compNode" presStyleCnt="0"/>
      <dgm:spPr/>
    </dgm:pt>
    <dgm:pt modelId="{87B0F47F-1F7D-4A8E-AEC8-FFC99F90076A}" type="pres">
      <dgm:prSet presAssocID="{B42940F3-4893-4338-8F39-376E2C6FB6C6}" presName="bgRect" presStyleLbl="bgShp" presStyleIdx="0" presStyleCnt="3"/>
      <dgm:spPr/>
    </dgm:pt>
    <dgm:pt modelId="{138B64E4-1FB6-4FE0-A267-225DD287BE95}" type="pres">
      <dgm:prSet presAssocID="{B42940F3-4893-4338-8F39-376E2C6FB6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D711398-92EA-4EA0-B174-941280A5F1C9}" type="pres">
      <dgm:prSet presAssocID="{B42940F3-4893-4338-8F39-376E2C6FB6C6}" presName="spaceRect" presStyleCnt="0"/>
      <dgm:spPr/>
    </dgm:pt>
    <dgm:pt modelId="{1968383F-4C2E-4A65-831E-EFD8BF8A1B21}" type="pres">
      <dgm:prSet presAssocID="{B42940F3-4893-4338-8F39-376E2C6FB6C6}" presName="parTx" presStyleLbl="revTx" presStyleIdx="0" presStyleCnt="3">
        <dgm:presLayoutVars>
          <dgm:chMax val="0"/>
          <dgm:chPref val="0"/>
        </dgm:presLayoutVars>
      </dgm:prSet>
      <dgm:spPr/>
    </dgm:pt>
    <dgm:pt modelId="{60D24830-102B-4DF1-864B-ACFB25C8CEAC}" type="pres">
      <dgm:prSet presAssocID="{A3D4858B-6C62-44E4-8D5B-84444F7D2B4E}" presName="sibTrans" presStyleCnt="0"/>
      <dgm:spPr/>
    </dgm:pt>
    <dgm:pt modelId="{E4141420-97AC-4A5D-BE57-E0A49455FFEC}" type="pres">
      <dgm:prSet presAssocID="{236670B0-9494-4C0D-9E4A-D6CAA11A0E8C}" presName="compNode" presStyleCnt="0"/>
      <dgm:spPr/>
    </dgm:pt>
    <dgm:pt modelId="{5516925D-8C9C-4D20-B699-334A343D9A80}" type="pres">
      <dgm:prSet presAssocID="{236670B0-9494-4C0D-9E4A-D6CAA11A0E8C}" presName="bgRect" presStyleLbl="bgShp" presStyleIdx="1" presStyleCnt="3"/>
      <dgm:spPr/>
    </dgm:pt>
    <dgm:pt modelId="{4041AC88-4AD0-431B-B5FB-7A63EA27D741}" type="pres">
      <dgm:prSet presAssocID="{236670B0-9494-4C0D-9E4A-D6CAA11A0E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5CAC075-B559-4147-8D23-C4BAC1EACDC1}" type="pres">
      <dgm:prSet presAssocID="{236670B0-9494-4C0D-9E4A-D6CAA11A0E8C}" presName="spaceRect" presStyleCnt="0"/>
      <dgm:spPr/>
    </dgm:pt>
    <dgm:pt modelId="{CE12C053-2F50-40FF-99A9-0CBB8BA65681}" type="pres">
      <dgm:prSet presAssocID="{236670B0-9494-4C0D-9E4A-D6CAA11A0E8C}" presName="parTx" presStyleLbl="revTx" presStyleIdx="1" presStyleCnt="3">
        <dgm:presLayoutVars>
          <dgm:chMax val="0"/>
          <dgm:chPref val="0"/>
        </dgm:presLayoutVars>
      </dgm:prSet>
      <dgm:spPr/>
    </dgm:pt>
    <dgm:pt modelId="{85F6A13B-4F2E-4486-8DAB-758F77337005}" type="pres">
      <dgm:prSet presAssocID="{E26DEF8B-7709-4081-938F-07520420AA32}" presName="sibTrans" presStyleCnt="0"/>
      <dgm:spPr/>
    </dgm:pt>
    <dgm:pt modelId="{222504A7-ACA9-45D2-BE1E-FF1F42F7D1DF}" type="pres">
      <dgm:prSet presAssocID="{38413E11-A109-432E-8FBC-7B6D0AE9455C}" presName="compNode" presStyleCnt="0"/>
      <dgm:spPr/>
    </dgm:pt>
    <dgm:pt modelId="{91AA9DDB-7A7C-4F18-83DF-701953892F9E}" type="pres">
      <dgm:prSet presAssocID="{38413E11-A109-432E-8FBC-7B6D0AE9455C}" presName="bgRect" presStyleLbl="bgShp" presStyleIdx="2" presStyleCnt="3"/>
      <dgm:spPr/>
    </dgm:pt>
    <dgm:pt modelId="{5CBB9AEA-47EE-40C6-AB38-EF1A7D2B5AFA}" type="pres">
      <dgm:prSet presAssocID="{38413E11-A109-432E-8FBC-7B6D0AE945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27CB419-AE80-4E37-ACB1-53D96B33C627}" type="pres">
      <dgm:prSet presAssocID="{38413E11-A109-432E-8FBC-7B6D0AE9455C}" presName="spaceRect" presStyleCnt="0"/>
      <dgm:spPr/>
    </dgm:pt>
    <dgm:pt modelId="{DE507918-4B91-46A7-BADE-B00252E536C4}" type="pres">
      <dgm:prSet presAssocID="{38413E11-A109-432E-8FBC-7B6D0AE945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ADE070F-EE52-41DC-AE01-2A496DC29BB3}" type="presOf" srcId="{B42940F3-4893-4338-8F39-376E2C6FB6C6}" destId="{1968383F-4C2E-4A65-831E-EFD8BF8A1B21}" srcOrd="0" destOrd="0" presId="urn:microsoft.com/office/officeart/2018/2/layout/IconVerticalSolidList"/>
    <dgm:cxn modelId="{4ED80952-0613-4DB6-97E8-7780D2FC1982}" srcId="{29AB9224-6B9D-4774-9FC7-98BD3E3C7DC6}" destId="{B42940F3-4893-4338-8F39-376E2C6FB6C6}" srcOrd="0" destOrd="0" parTransId="{72205417-20F7-4960-AB64-E4A9CB9E8049}" sibTransId="{A3D4858B-6C62-44E4-8D5B-84444F7D2B4E}"/>
    <dgm:cxn modelId="{AAD229BD-A645-4566-B2F1-BD75B091C886}" type="presOf" srcId="{236670B0-9494-4C0D-9E4A-D6CAA11A0E8C}" destId="{CE12C053-2F50-40FF-99A9-0CBB8BA65681}" srcOrd="0" destOrd="0" presId="urn:microsoft.com/office/officeart/2018/2/layout/IconVerticalSolidList"/>
    <dgm:cxn modelId="{9DFED0C4-1CC0-4C43-B784-04BDEE689D20}" type="presOf" srcId="{38413E11-A109-432E-8FBC-7B6D0AE9455C}" destId="{DE507918-4B91-46A7-BADE-B00252E536C4}" srcOrd="0" destOrd="0" presId="urn:microsoft.com/office/officeart/2018/2/layout/IconVerticalSolidList"/>
    <dgm:cxn modelId="{C2A01DF9-F06E-4C48-AA9D-8DE75AF80780}" srcId="{29AB9224-6B9D-4774-9FC7-98BD3E3C7DC6}" destId="{38413E11-A109-432E-8FBC-7B6D0AE9455C}" srcOrd="2" destOrd="0" parTransId="{7A32A63E-52B1-4700-AFDB-AA6B35DA2396}" sibTransId="{54B5286E-308C-4FF7-B206-F618533C0DD0}"/>
    <dgm:cxn modelId="{4E1E1CFE-9B3A-4EF1-9D48-72353B1A2EF5}" srcId="{29AB9224-6B9D-4774-9FC7-98BD3E3C7DC6}" destId="{236670B0-9494-4C0D-9E4A-D6CAA11A0E8C}" srcOrd="1" destOrd="0" parTransId="{E5546F3C-400A-4FB9-831C-7F46C15DBE11}" sibTransId="{E26DEF8B-7709-4081-938F-07520420AA32}"/>
    <dgm:cxn modelId="{132DE1FE-69B3-429D-853C-D1AE5ACE5E9D}" type="presOf" srcId="{29AB9224-6B9D-4774-9FC7-98BD3E3C7DC6}" destId="{7FB8B580-0069-48F0-8074-FD5D408B33B6}" srcOrd="0" destOrd="0" presId="urn:microsoft.com/office/officeart/2018/2/layout/IconVerticalSolidList"/>
    <dgm:cxn modelId="{3C3B05AC-615D-4D47-940F-2627560D8C95}" type="presParOf" srcId="{7FB8B580-0069-48F0-8074-FD5D408B33B6}" destId="{A82E71B5-FBC6-4ADA-9E1B-AA95546159A8}" srcOrd="0" destOrd="0" presId="urn:microsoft.com/office/officeart/2018/2/layout/IconVerticalSolidList"/>
    <dgm:cxn modelId="{F11FF642-ABCE-4910-807C-9DE1F70295B0}" type="presParOf" srcId="{A82E71B5-FBC6-4ADA-9E1B-AA95546159A8}" destId="{87B0F47F-1F7D-4A8E-AEC8-FFC99F90076A}" srcOrd="0" destOrd="0" presId="urn:microsoft.com/office/officeart/2018/2/layout/IconVerticalSolidList"/>
    <dgm:cxn modelId="{16E0EEDC-82F8-4673-90B9-921E35C90CF3}" type="presParOf" srcId="{A82E71B5-FBC6-4ADA-9E1B-AA95546159A8}" destId="{138B64E4-1FB6-4FE0-A267-225DD287BE95}" srcOrd="1" destOrd="0" presId="urn:microsoft.com/office/officeart/2018/2/layout/IconVerticalSolidList"/>
    <dgm:cxn modelId="{5FC36627-0238-4C81-9284-EA7A81DE1605}" type="presParOf" srcId="{A82E71B5-FBC6-4ADA-9E1B-AA95546159A8}" destId="{8D711398-92EA-4EA0-B174-941280A5F1C9}" srcOrd="2" destOrd="0" presId="urn:microsoft.com/office/officeart/2018/2/layout/IconVerticalSolidList"/>
    <dgm:cxn modelId="{8E90299B-202D-48BD-9266-F749CF1B9ECB}" type="presParOf" srcId="{A82E71B5-FBC6-4ADA-9E1B-AA95546159A8}" destId="{1968383F-4C2E-4A65-831E-EFD8BF8A1B21}" srcOrd="3" destOrd="0" presId="urn:microsoft.com/office/officeart/2018/2/layout/IconVerticalSolidList"/>
    <dgm:cxn modelId="{8E907E73-1A91-4313-B98A-0F609508E935}" type="presParOf" srcId="{7FB8B580-0069-48F0-8074-FD5D408B33B6}" destId="{60D24830-102B-4DF1-864B-ACFB25C8CEAC}" srcOrd="1" destOrd="0" presId="urn:microsoft.com/office/officeart/2018/2/layout/IconVerticalSolidList"/>
    <dgm:cxn modelId="{C2784177-9CEA-4B3D-BBF7-E4C9B80CE25E}" type="presParOf" srcId="{7FB8B580-0069-48F0-8074-FD5D408B33B6}" destId="{E4141420-97AC-4A5D-BE57-E0A49455FFEC}" srcOrd="2" destOrd="0" presId="urn:microsoft.com/office/officeart/2018/2/layout/IconVerticalSolidList"/>
    <dgm:cxn modelId="{02A41969-A5D7-486A-ABD6-D6C218429FA0}" type="presParOf" srcId="{E4141420-97AC-4A5D-BE57-E0A49455FFEC}" destId="{5516925D-8C9C-4D20-B699-334A343D9A80}" srcOrd="0" destOrd="0" presId="urn:microsoft.com/office/officeart/2018/2/layout/IconVerticalSolidList"/>
    <dgm:cxn modelId="{21BF9E61-F38D-4597-985F-0181C529FA97}" type="presParOf" srcId="{E4141420-97AC-4A5D-BE57-E0A49455FFEC}" destId="{4041AC88-4AD0-431B-B5FB-7A63EA27D741}" srcOrd="1" destOrd="0" presId="urn:microsoft.com/office/officeart/2018/2/layout/IconVerticalSolidList"/>
    <dgm:cxn modelId="{042436C7-E2AF-4563-A720-F9EFB354F827}" type="presParOf" srcId="{E4141420-97AC-4A5D-BE57-E0A49455FFEC}" destId="{55CAC075-B559-4147-8D23-C4BAC1EACDC1}" srcOrd="2" destOrd="0" presId="urn:microsoft.com/office/officeart/2018/2/layout/IconVerticalSolidList"/>
    <dgm:cxn modelId="{F86B2DD6-192F-4735-8D12-2D6AB697B0DE}" type="presParOf" srcId="{E4141420-97AC-4A5D-BE57-E0A49455FFEC}" destId="{CE12C053-2F50-40FF-99A9-0CBB8BA65681}" srcOrd="3" destOrd="0" presId="urn:microsoft.com/office/officeart/2018/2/layout/IconVerticalSolidList"/>
    <dgm:cxn modelId="{4C6E41F6-CF25-4B06-B4CD-0AC778ED3D18}" type="presParOf" srcId="{7FB8B580-0069-48F0-8074-FD5D408B33B6}" destId="{85F6A13B-4F2E-4486-8DAB-758F77337005}" srcOrd="3" destOrd="0" presId="urn:microsoft.com/office/officeart/2018/2/layout/IconVerticalSolidList"/>
    <dgm:cxn modelId="{BE967AF6-5F6E-4052-B269-8DCD420D4F42}" type="presParOf" srcId="{7FB8B580-0069-48F0-8074-FD5D408B33B6}" destId="{222504A7-ACA9-45D2-BE1E-FF1F42F7D1DF}" srcOrd="4" destOrd="0" presId="urn:microsoft.com/office/officeart/2018/2/layout/IconVerticalSolidList"/>
    <dgm:cxn modelId="{56BC76AC-18CA-4145-8377-1D708EE7F937}" type="presParOf" srcId="{222504A7-ACA9-45D2-BE1E-FF1F42F7D1DF}" destId="{91AA9DDB-7A7C-4F18-83DF-701953892F9E}" srcOrd="0" destOrd="0" presId="urn:microsoft.com/office/officeart/2018/2/layout/IconVerticalSolidList"/>
    <dgm:cxn modelId="{60A51292-A39F-49E3-842F-373AE9E7F98C}" type="presParOf" srcId="{222504A7-ACA9-45D2-BE1E-FF1F42F7D1DF}" destId="{5CBB9AEA-47EE-40C6-AB38-EF1A7D2B5AFA}" srcOrd="1" destOrd="0" presId="urn:microsoft.com/office/officeart/2018/2/layout/IconVerticalSolidList"/>
    <dgm:cxn modelId="{96474C46-C0A8-4376-826B-7B8DEE962255}" type="presParOf" srcId="{222504A7-ACA9-45D2-BE1E-FF1F42F7D1DF}" destId="{A27CB419-AE80-4E37-ACB1-53D96B33C627}" srcOrd="2" destOrd="0" presId="urn:microsoft.com/office/officeart/2018/2/layout/IconVerticalSolidList"/>
    <dgm:cxn modelId="{35438169-B8E6-4B34-AF9C-05722F281B07}" type="presParOf" srcId="{222504A7-ACA9-45D2-BE1E-FF1F42F7D1DF}" destId="{DE507918-4B91-46A7-BADE-B00252E536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0F47F-1F7D-4A8E-AEC8-FFC99F90076A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B64E4-1FB6-4FE0-A267-225DD287BE9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8383F-4C2E-4A65-831E-EFD8BF8A1B2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¿Qué hacer para llevar a cabo propuestas de formación docente significativas y trascendentes? </a:t>
          </a:r>
          <a:endParaRPr lang="en-US" sz="2300" kern="1200"/>
        </a:p>
      </dsp:txBody>
      <dsp:txXfrm>
        <a:off x="1941716" y="718"/>
        <a:ext cx="4571887" cy="1681139"/>
      </dsp:txXfrm>
    </dsp:sp>
    <dsp:sp modelId="{5516925D-8C9C-4D20-B699-334A343D9A8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1AC88-4AD0-431B-B5FB-7A63EA27D74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2C053-2F50-40FF-99A9-0CBB8BA65681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¿Cómo darle sentido a las mediaciones tecnológicas en las mediaciones tecnológicas? </a:t>
          </a:r>
          <a:endParaRPr lang="en-US" sz="2300" kern="1200"/>
        </a:p>
      </dsp:txBody>
      <dsp:txXfrm>
        <a:off x="1941716" y="2102143"/>
        <a:ext cx="4571887" cy="1681139"/>
      </dsp:txXfrm>
    </dsp:sp>
    <dsp:sp modelId="{91AA9DDB-7A7C-4F18-83DF-701953892F9E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B9AEA-47EE-40C6-AB38-EF1A7D2B5AFA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07918-4B91-46A7-BADE-B00252E536C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¿Revertir las tendencias de formación docente homogeneizantes, verticales y en cascada? </a:t>
          </a:r>
          <a:endParaRPr lang="en-US" sz="23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9F9EB-E9F2-485A-BCF1-ADB316C95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A911B-6A1F-4FA4-A4B8-B04090783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BEE1F-F208-4538-8E24-37C0C0D4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30C89-7782-4541-8235-F58E3959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55BE1-DCE0-4CC5-BBDF-D22379F4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59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1CC07-712A-4D84-A14D-04A75DAD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2D17EF-40C1-47DE-AF7B-74D08B237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84C03-6527-43AC-932A-405D9876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905B62-95ED-419C-88CE-329F68D9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D0283-FFFD-4B27-8627-086AE195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88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D70F37-E004-44EA-A95E-59392CA86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5621A8-FB66-46EA-9F34-B68DFE7B1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B62C6A-FFD3-4961-ABBA-8A0B46FF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618ABB-6CCC-43EA-B883-CEFEF2DE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70FE8-1992-4EEE-ADA9-6AF4BAC6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93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D41B2-6AAE-49A3-AADB-A7EBC7D9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DC0C0-A1CB-4F0C-A258-018B71954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BD22A9-3305-494A-8C42-08EE5D6A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01866-2D44-4D66-9176-5FF9480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170B27-8203-4599-88CA-22291C8B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08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D654-5DC5-4CF6-AA9F-3048D4C5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ADE164-33C0-4AEF-965A-4F8E08930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354371-38E9-4757-8AD5-FFFE7157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FEE26-92EE-4B8C-99C4-831DFEC7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657D7-422C-440A-8DD0-C3E55B9C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29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584A7-93FD-4F0C-AC86-C113911E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B157B-7F9B-4F3B-8E83-C44679105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A17EC9-5FF1-4940-AE45-729760654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7AAC2D-A578-42E1-8A7E-30461D14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BE7474-E8DE-4A60-8747-64AABED3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0D4432-E60D-4C37-A7C9-40C8B599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27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1726B-0677-4A38-B832-59C59864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86978B-F0FE-4922-A377-17180AAA8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336638-80C9-445E-934B-18F38AD28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B2A2D8-BAA0-40DD-83AB-C312B64AD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6F041B-9AF5-4541-A86C-26F2DC776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69DB0F-BE61-4E59-92FD-5BE30DD0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C983DB-926D-4C78-B334-46BDA71E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5ED28B-2307-4C9F-98E5-6D00543B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18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16E49-D718-4C91-BD93-37B74625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31E8AF-2A19-44C9-9103-2C5CFEC8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1CBF84-E095-4115-B3BF-5AAF148E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608ED8-B420-4642-8A27-77A27E21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57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EE0AB6-FD01-4EA4-BB13-6E1A11CE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8E497E-E242-4B3A-9B20-37E2EE6A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4B0856-B98A-4D92-9A7A-D3636723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98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ECF77-AAE9-45EE-927B-D005AC5F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DB7F70-4129-493D-8906-71FA25A30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C183DC-F82B-4852-A1AB-E77C0F935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72E0BA-3C93-4A16-8E12-4103C299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8D00CA-DC22-4F99-89B8-341B0B1D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4B2CB-12B0-4816-AFBB-B9B30192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1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79ADB-D6F3-4B2B-AF3E-70DFFB0D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8CF793-05C6-4D3E-B92B-89447E4C4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4DD910-8A4A-4011-85D5-C78253E5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41FEE2-CEE8-4F7A-AFAD-1127988C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2736C1-51C0-460E-8211-6B59628D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057356-A447-43EA-9FF5-1A276B90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5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AC59CE-2D41-40B6-9D3D-FD976D84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2CD25-BB07-46B2-8114-3C5A92C08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615CDA-2222-41D0-A684-57506C37C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C964-A7AC-4161-B3A8-C8CD39E175B9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01475-8CE2-4F63-BB96-1A4B40FF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F6E823-D380-4F5A-A365-30C9403DA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1DA6-7956-43C2-990A-AE94C6BAF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35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 /><Relationship Id="rId3" Type="http://schemas.openxmlformats.org/officeDocument/2006/relationships/image" Target="../media/image1.jpeg" /><Relationship Id="rId7" Type="http://schemas.openxmlformats.org/officeDocument/2006/relationships/image" Target="../media/image4.jpeg" /><Relationship Id="rId2" Type="http://schemas.openxmlformats.org/officeDocument/2006/relationships/hyperlink" Target="mailto:hola@profesormanuelmoreno.com" TargetMode="Externa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foter.com/education/" TargetMode="External" /><Relationship Id="rId5" Type="http://schemas.openxmlformats.org/officeDocument/2006/relationships/image" Target="../media/image3.jp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.mx/Manuela_aa/freire/" TargetMode="External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.depositphotos.com/stock-photos/trabajo-en-equipo.html?qview=161352588" TargetMode="External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384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BD23C1-7938-43AC-8C03-AE3DAC1AC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9961" y="3011646"/>
            <a:ext cx="4997354" cy="2163872"/>
          </a:xfrm>
        </p:spPr>
        <p:txBody>
          <a:bodyPr anchor="t">
            <a:normAutofit/>
          </a:bodyPr>
          <a:lstStyle/>
          <a:p>
            <a:r>
              <a:rPr lang="es-MX" sz="3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mediaciones pedagógicas en la formación de formadores</a:t>
            </a:r>
            <a:endParaRPr lang="pt-BR" sz="3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540D5D-D037-40CA-97F9-B03529ED2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1317" y="5527075"/>
            <a:ext cx="4234642" cy="826661"/>
          </a:xfrm>
        </p:spPr>
        <p:txBody>
          <a:bodyPr anchor="b">
            <a:normAutofit/>
          </a:bodyPr>
          <a:lstStyle/>
          <a:p>
            <a:r>
              <a:rPr lang="es-MX" sz="1800" dirty="0">
                <a:solidFill>
                  <a:srgbClr val="FFFFFF"/>
                </a:solidFill>
              </a:rPr>
              <a:t>Manuel Moreno Castañeda</a:t>
            </a:r>
          </a:p>
          <a:p>
            <a:r>
              <a:rPr lang="es-MX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hola@profesormanuelmoreno.co</a:t>
            </a:r>
            <a:r>
              <a:rPr lang="es-MX" sz="2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s-MX" sz="2200" dirty="0">
                <a:solidFill>
                  <a:schemeClr val="bg1"/>
                </a:solidFill>
              </a:rPr>
              <a:t> 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Work, School, Teach, Education">
            <a:extLst>
              <a:ext uri="{FF2B5EF4-FFF2-40B4-BE49-F238E27FC236}">
                <a16:creationId xmlns:a16="http://schemas.microsoft.com/office/drawing/2014/main" id="{298BF7C7-4ED6-4CD5-A3A3-AFEA02902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787400"/>
            <a:ext cx="3396297" cy="25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sign Thinking Workshop">
            <a:extLst>
              <a:ext uri="{FF2B5EF4-FFF2-40B4-BE49-F238E27FC236}">
                <a16:creationId xmlns:a16="http://schemas.microsoft.com/office/drawing/2014/main" id="{8DAD33F3-C7E2-4E1C-992A-4294CE5C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00" y="445092"/>
            <a:ext cx="3198361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tabla, silla, maleta, hecho de madera&#10;&#10;Descripción generada automáticamente">
            <a:extLst>
              <a:ext uri="{FF2B5EF4-FFF2-40B4-BE49-F238E27FC236}">
                <a16:creationId xmlns:a16="http://schemas.microsoft.com/office/drawing/2014/main" id="{60FA885D-7B80-4648-8978-61795309F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4" y="3897726"/>
            <a:ext cx="2857500" cy="1905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EE3EC10-F66E-4B4E-A02B-2F3B35549BC0}"/>
              </a:ext>
            </a:extLst>
          </p:cNvPr>
          <p:cNvSpPr/>
          <p:nvPr/>
        </p:nvSpPr>
        <p:spPr>
          <a:xfrm>
            <a:off x="219100" y="5940242"/>
            <a:ext cx="698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/>
              <a:t>Photo</a:t>
            </a:r>
            <a:r>
              <a:rPr lang="pt-BR" sz="1600" dirty="0"/>
              <a:t> on &lt;a </a:t>
            </a:r>
            <a:r>
              <a:rPr lang="pt-BR" sz="1600" dirty="0" err="1"/>
              <a:t>href</a:t>
            </a:r>
            <a:r>
              <a:rPr lang="pt-BR" sz="1600" dirty="0"/>
              <a:t>="https://foter.com/re5/cdf2a9"&gt;Foter.com&lt;/a&gt;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E451097-A651-4376-A929-5BAF93EAF5F8}"/>
              </a:ext>
            </a:extLst>
          </p:cNvPr>
          <p:cNvSpPr/>
          <p:nvPr/>
        </p:nvSpPr>
        <p:spPr>
          <a:xfrm>
            <a:off x="524294" y="22202"/>
            <a:ext cx="3760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>
                <a:hlinkClick r:id="rId6"/>
              </a:rPr>
              <a:t>Imágenes</a:t>
            </a:r>
            <a:r>
              <a:rPr lang="pt-BR" sz="1600" dirty="0">
                <a:hlinkClick r:id="rId6"/>
              </a:rPr>
              <a:t> de: https://foter.com/education/</a:t>
            </a:r>
            <a:endParaRPr lang="pt-BR" sz="1600" dirty="0"/>
          </a:p>
        </p:txBody>
      </p:sp>
      <p:pic>
        <p:nvPicPr>
          <p:cNvPr id="2054" name="Picture 6" descr="GUA 1999-017-S20">
            <a:extLst>
              <a:ext uri="{FF2B5EF4-FFF2-40B4-BE49-F238E27FC236}">
                <a16:creationId xmlns:a16="http://schemas.microsoft.com/office/drawing/2014/main" id="{9B54C399-A266-4109-A6CB-725D4CFB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78" y="3952044"/>
            <a:ext cx="2893350" cy="19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ducation">
            <a:extLst>
              <a:ext uri="{FF2B5EF4-FFF2-40B4-BE49-F238E27FC236}">
                <a16:creationId xmlns:a16="http://schemas.microsoft.com/office/drawing/2014/main" id="{BDF13426-2C25-49E6-B3A7-7FDBD563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41" y="115352"/>
            <a:ext cx="5405438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33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B044638D-2106-43CF-8C6A-34428E5F1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7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6D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62DA9-4A49-4B65-A5C3-4E124C7C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15118"/>
            <a:ext cx="6586489" cy="4108702"/>
          </a:xfrm>
        </p:spPr>
        <p:txBody>
          <a:bodyPr>
            <a:no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Humildad.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Amorosidad.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Valentía.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Tolerancia.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Capacidad de decisión.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Búsqueda de la justicia.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Tensión entre paciencia e impaciencia.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Parsimonia verbal y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alegría de vivir.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5323D6-DC22-4D35-B483-7F2B101694FC}"/>
              </a:ext>
            </a:extLst>
          </p:cNvPr>
          <p:cNvSpPr/>
          <p:nvPr/>
        </p:nvSpPr>
        <p:spPr>
          <a:xfrm>
            <a:off x="2119357" y="6381234"/>
            <a:ext cx="6147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hlinkClick r:id="rId3"/>
              </a:rPr>
              <a:t>Imagen tomada de: https://www.pinterest.com.mx/Manuela_aa/freire/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7330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, blanco&#10;&#10;Descripción generada automáticamente">
            <a:extLst>
              <a:ext uri="{FF2B5EF4-FFF2-40B4-BE49-F238E27FC236}">
                <a16:creationId xmlns:a16="http://schemas.microsoft.com/office/drawing/2014/main" id="{8CE7A11C-1BDD-4A72-A8C9-382667597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0" b="3554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3E9404-983E-446C-BC0C-CA60E3AF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17" y="1456063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Mediar espacios para promover el aprendizaje </a:t>
            </a:r>
            <a:r>
              <a:rPr lang="es-MX" sz="2800" dirty="0"/>
              <a:t>(Prado y Gutiérrez)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EEB221-E8C7-42AC-A32A-E6C50660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43" y="3051379"/>
            <a:ext cx="4732283" cy="3806611"/>
          </a:xfrm>
        </p:spPr>
        <p:txBody>
          <a:bodyPr anchor="ctr">
            <a:normAutofit/>
          </a:bodyPr>
          <a:lstStyle/>
          <a:p>
            <a:r>
              <a:rPr lang="es-MX" sz="2000" dirty="0"/>
              <a:t>Promover la vida desde la cotidianeidad.</a:t>
            </a:r>
          </a:p>
          <a:p>
            <a:r>
              <a:rPr lang="es-MX" sz="2000" dirty="0"/>
              <a:t>Actuar éticamente.</a:t>
            </a:r>
          </a:p>
          <a:p>
            <a:r>
              <a:rPr lang="pt-BR" sz="2000" dirty="0"/>
              <a:t>Equilíbrio dinámico.</a:t>
            </a:r>
          </a:p>
          <a:p>
            <a:r>
              <a:rPr lang="pt-BR" sz="2000" dirty="0"/>
              <a:t>Convergencia armónica.</a:t>
            </a:r>
          </a:p>
          <a:p>
            <a:r>
              <a:rPr lang="pt-BR" sz="2000" dirty="0"/>
              <a:t>Redimensionar el actuar racional desde la intuición.</a:t>
            </a:r>
          </a:p>
          <a:p>
            <a:r>
              <a:rPr lang="pt-BR" sz="2000" dirty="0"/>
              <a:t>Dimensión holística.</a:t>
            </a:r>
          </a:p>
          <a:p>
            <a:r>
              <a:rPr lang="pt-BR" sz="2000" dirty="0"/>
              <a:t>Conciencia planetaria.</a:t>
            </a:r>
          </a:p>
          <a:p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25058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8E4ED583-60F0-4307-9EB7-32EDBEBFC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 r="-1" b="19339"/>
          <a:stretch/>
        </p:blipFill>
        <p:spPr>
          <a:xfrm>
            <a:off x="1027381" y="478232"/>
            <a:ext cx="2571739" cy="2789902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24F13B-B987-44B5-A95A-D816543A21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r="-1" b="5766"/>
          <a:stretch/>
        </p:blipFill>
        <p:spPr bwMode="auto">
          <a:xfrm>
            <a:off x="1027838" y="3589867"/>
            <a:ext cx="2570825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AE44D1-7450-4722-A686-D3CDBBFB6A69}"/>
              </a:ext>
            </a:extLst>
          </p:cNvPr>
          <p:cNvSpPr txBox="1"/>
          <p:nvPr/>
        </p:nvSpPr>
        <p:spPr>
          <a:xfrm>
            <a:off x="5297762" y="2799889"/>
            <a:ext cx="5747187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Una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propuesta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alternativa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apunta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educar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para: la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incertidumbre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gozar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de la vida; la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significación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; la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expresión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convivir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apropiarse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historia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y la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cultura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48257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05E81-4416-442D-A5B2-F546ABA7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¿Tecnologías para que´? </a:t>
            </a:r>
            <a:endParaRPr lang="pt-B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FDD412-761C-4942-919D-B4341AA55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0" y="15843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solidFill>
                  <a:srgbClr val="FF0000"/>
                </a:solidFill>
              </a:rPr>
              <a:t>Entre diversas posibilidades</a:t>
            </a:r>
          </a:p>
          <a:p>
            <a:r>
              <a:rPr lang="es-MX" sz="2400" dirty="0">
                <a:solidFill>
                  <a:srgbClr val="FF0000"/>
                </a:solidFill>
              </a:rPr>
              <a:t>Potenciar y diversificar las mediaciones pedagógicas.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Ampliar las posibilidades de observar los objetos de estudio.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Diversificar los ambientes de aprendizaje.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Ampliar y diversificar la comunicación educativa.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Facilitar el acceso a la información y gestión del conocimiento.</a:t>
            </a:r>
          </a:p>
          <a:p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9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65480B-5748-4334-8340-0A41143F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MX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para invitar al diálogo</a:t>
            </a:r>
            <a:endParaRPr lang="pt-BR" sz="4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DD6F8BF-F07B-426D-BEB0-39A50A445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4933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94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pasto, montaña, naturaleza&#10;&#10;Descripción generada automáticamente">
            <a:extLst>
              <a:ext uri="{FF2B5EF4-FFF2-40B4-BE49-F238E27FC236}">
                <a16:creationId xmlns:a16="http://schemas.microsoft.com/office/drawing/2014/main" id="{234558AE-C3B9-46A7-8DA5-6E6A6AC1C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4" r="2405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44C951-3C70-4139-9239-560C2D365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800" dirty="0"/>
              <a:t>Muchas gracias por su atención y disposición al diálogo.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i="1" dirty="0"/>
              <a:t>Manuel Moreno Castañeda</a:t>
            </a:r>
          </a:p>
          <a:p>
            <a:pPr marL="0" indent="0">
              <a:buNone/>
            </a:pPr>
            <a:r>
              <a:rPr lang="es-MX" sz="1800" i="1" dirty="0"/>
              <a:t>hola@profesormanuelmoreno.com</a:t>
            </a:r>
            <a:endParaRPr lang="pt-BR" sz="1800" i="1" dirty="0"/>
          </a:p>
        </p:txBody>
      </p:sp>
    </p:spTree>
    <p:extLst>
      <p:ext uri="{BB962C8B-B14F-4D97-AF65-F5344CB8AC3E}">
        <p14:creationId xmlns:p14="http://schemas.microsoft.com/office/powerpoint/2010/main" val="125143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68ED0B-3157-4558-96E5-7E07DCD0FD55}"/>
              </a:ext>
            </a:extLst>
          </p:cNvPr>
          <p:cNvSpPr txBox="1"/>
          <p:nvPr/>
        </p:nvSpPr>
        <p:spPr>
          <a:xfrm>
            <a:off x="6243230" y="1041916"/>
            <a:ext cx="5948770" cy="38320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 educación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proceso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relacional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Las mediaciones pedagógicas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tejedoras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relaciones educativas;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Las mediaciones tecnológicas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potenciadoras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las relaciones.      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Imagen que contiene tabla, comida, grupo, alimentos&#10;&#10;Descripción generada automáticamente">
            <a:extLst>
              <a:ext uri="{FF2B5EF4-FFF2-40B4-BE49-F238E27FC236}">
                <a16:creationId xmlns:a16="http://schemas.microsoft.com/office/drawing/2014/main" id="{D3127F83-9016-441B-B8AC-3891496B9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7" r="1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97CA89-EAC0-4933-B61E-035DC8FFBB13}"/>
              </a:ext>
            </a:extLst>
          </p:cNvPr>
          <p:cNvSpPr txBox="1"/>
          <p:nvPr/>
        </p:nvSpPr>
        <p:spPr>
          <a:xfrm flipH="1">
            <a:off x="0" y="0"/>
            <a:ext cx="533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Tomado de UNESCO´S Internet Universality </a:t>
            </a:r>
            <a:r>
              <a:rPr lang="es-MX" dirty="0" err="1"/>
              <a:t>indicators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7750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19 Conector recto"/>
          <p:cNvCxnSpPr/>
          <p:nvPr/>
        </p:nvCxnSpPr>
        <p:spPr>
          <a:xfrm>
            <a:off x="6475894" y="1977525"/>
            <a:ext cx="28034" cy="33459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4 Rectángulo"/>
          <p:cNvSpPr/>
          <p:nvPr/>
        </p:nvSpPr>
        <p:spPr>
          <a:xfrm>
            <a:off x="2874646" y="1634625"/>
            <a:ext cx="2106107" cy="40989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sz="1350" dirty="0"/>
          </a:p>
        </p:txBody>
      </p:sp>
      <p:sp>
        <p:nvSpPr>
          <p:cNvPr id="30" name="Cuadro de texto 2"/>
          <p:cNvSpPr txBox="1">
            <a:spLocks noChangeArrowheads="1"/>
          </p:cNvSpPr>
          <p:nvPr/>
        </p:nvSpPr>
        <p:spPr bwMode="auto">
          <a:xfrm>
            <a:off x="2977040" y="1634625"/>
            <a:ext cx="2067401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b="1" dirty="0">
                <a:solidFill>
                  <a:srgbClr val="000000"/>
                </a:solidFill>
                <a:ea typeface="Calibri"/>
                <a:cs typeface="Times New Roman"/>
              </a:rPr>
              <a:t>Persona que aprende</a:t>
            </a:r>
            <a:endParaRPr lang="es-MX" sz="825" dirty="0">
              <a:ea typeface="Calibri"/>
              <a:cs typeface="Times New Roman"/>
            </a:endParaRPr>
          </a:p>
        </p:txBody>
      </p:sp>
      <p:sp>
        <p:nvSpPr>
          <p:cNvPr id="31" name="Cuadro de texto 2"/>
          <p:cNvSpPr txBox="1">
            <a:spLocks noChangeArrowheads="1"/>
          </p:cNvSpPr>
          <p:nvPr/>
        </p:nvSpPr>
        <p:spPr bwMode="auto">
          <a:xfrm>
            <a:off x="2957990" y="5025729"/>
            <a:ext cx="2086451" cy="69199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vert="horz" wrap="square" lIns="68580" tIns="34290" rIns="68580" bIns="3429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b="1" dirty="0">
                <a:solidFill>
                  <a:srgbClr val="000000"/>
                </a:solidFill>
                <a:ea typeface="Calibri"/>
                <a:cs typeface="Times New Roman"/>
              </a:rPr>
              <a:t>Objeto de aprendizaje</a:t>
            </a:r>
            <a:endParaRPr lang="es-MX" sz="825" dirty="0">
              <a:ea typeface="Calibri"/>
              <a:cs typeface="Times New Roman"/>
            </a:endParaRPr>
          </a:p>
        </p:txBody>
      </p:sp>
      <p:sp>
        <p:nvSpPr>
          <p:cNvPr id="32" name="Cuadro de texto 2"/>
          <p:cNvSpPr txBox="1">
            <a:spLocks noChangeArrowheads="1"/>
          </p:cNvSpPr>
          <p:nvPr/>
        </p:nvSpPr>
        <p:spPr bwMode="auto">
          <a:xfrm>
            <a:off x="3132187" y="2436161"/>
            <a:ext cx="1800225" cy="238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s-MX" sz="135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Propicia ambientes de aprendizaje.</a:t>
            </a:r>
          </a:p>
          <a:p>
            <a:pPr>
              <a:lnSpc>
                <a:spcPct val="115000"/>
              </a:lnSpc>
              <a:buSzPts val="1100"/>
            </a:pPr>
            <a:endParaRPr lang="es-MX" sz="135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s-MX" sz="135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Organiza y conduce procesos didácticos.</a:t>
            </a:r>
          </a:p>
          <a:p>
            <a:pPr>
              <a:lnSpc>
                <a:spcPct val="115000"/>
              </a:lnSpc>
              <a:buSzPts val="1100"/>
            </a:pPr>
            <a:endParaRPr lang="es-MX" sz="135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s-MX" sz="135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Desarrolla y aprovecha  técnicas  y recursos de aprendizaje.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MX" sz="825" dirty="0"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33" name="Cuadro de texto 2"/>
          <p:cNvSpPr txBox="1">
            <a:spLocks noChangeArrowheads="1"/>
          </p:cNvSpPr>
          <p:nvPr/>
        </p:nvSpPr>
        <p:spPr bwMode="auto">
          <a:xfrm>
            <a:off x="7757701" y="3309888"/>
            <a:ext cx="942975" cy="54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MX" sz="135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Cualidades personales</a:t>
            </a:r>
            <a:endParaRPr lang="es-MX" sz="825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Cuadro de texto 2"/>
          <p:cNvSpPr txBox="1">
            <a:spLocks noChangeArrowheads="1"/>
          </p:cNvSpPr>
          <p:nvPr/>
        </p:nvSpPr>
        <p:spPr bwMode="auto">
          <a:xfrm>
            <a:off x="7735381" y="2642953"/>
            <a:ext cx="866775" cy="54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MX" sz="135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Saberes docentes</a:t>
            </a:r>
            <a:endParaRPr lang="es-MX" sz="825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Cuadro de texto 2"/>
          <p:cNvSpPr txBox="1">
            <a:spLocks noChangeArrowheads="1"/>
          </p:cNvSpPr>
          <p:nvPr/>
        </p:nvSpPr>
        <p:spPr bwMode="auto">
          <a:xfrm>
            <a:off x="7757701" y="3882197"/>
            <a:ext cx="1182053" cy="54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MX" sz="135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Competencias profesionales</a:t>
            </a:r>
            <a:endParaRPr lang="es-MX" sz="825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Cuadro de texto 2"/>
          <p:cNvSpPr txBox="1">
            <a:spLocks noChangeArrowheads="1"/>
          </p:cNvSpPr>
          <p:nvPr/>
        </p:nvSpPr>
        <p:spPr bwMode="auto">
          <a:xfrm>
            <a:off x="5352227" y="2913728"/>
            <a:ext cx="1169670" cy="12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MX" sz="135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Decide y opera mediaciones pedagógicas y tecnológicas</a:t>
            </a:r>
            <a:endParaRPr lang="es-MX" sz="135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10 Flecha curvada hacia la derecha"/>
          <p:cNvSpPr/>
          <p:nvPr/>
        </p:nvSpPr>
        <p:spPr>
          <a:xfrm>
            <a:off x="2908350" y="2017201"/>
            <a:ext cx="447675" cy="3333750"/>
          </a:xfrm>
          <a:prstGeom prst="curvedRightArrow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sz="1350" dirty="0"/>
          </a:p>
        </p:txBody>
      </p:sp>
      <p:sp>
        <p:nvSpPr>
          <p:cNvPr id="38" name="11 Flecha curvada hacia la derecha"/>
          <p:cNvSpPr/>
          <p:nvPr/>
        </p:nvSpPr>
        <p:spPr>
          <a:xfrm rot="10800000">
            <a:off x="4521300" y="1879505"/>
            <a:ext cx="447675" cy="3333750"/>
          </a:xfrm>
          <a:prstGeom prst="curvedRightArrow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sz="1350" dirty="0"/>
          </a:p>
        </p:txBody>
      </p:sp>
      <p:sp>
        <p:nvSpPr>
          <p:cNvPr id="39" name="Cuadro de texto 2"/>
          <p:cNvSpPr txBox="1">
            <a:spLocks noChangeArrowheads="1"/>
          </p:cNvSpPr>
          <p:nvPr/>
        </p:nvSpPr>
        <p:spPr bwMode="auto">
          <a:xfrm>
            <a:off x="9038532" y="3362108"/>
            <a:ext cx="1331877" cy="3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Ser Docente</a:t>
            </a:r>
            <a:endParaRPr lang="es-MX" sz="825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40" name="16 Conector recto de flecha"/>
          <p:cNvCxnSpPr/>
          <p:nvPr/>
        </p:nvCxnSpPr>
        <p:spPr>
          <a:xfrm flipH="1">
            <a:off x="4980753" y="3546380"/>
            <a:ext cx="371475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20 Conector recto de flecha"/>
          <p:cNvCxnSpPr/>
          <p:nvPr/>
        </p:nvCxnSpPr>
        <p:spPr>
          <a:xfrm flipH="1" flipV="1">
            <a:off x="5016408" y="1962151"/>
            <a:ext cx="1473505" cy="1537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21 Conector recto de flecha"/>
          <p:cNvCxnSpPr/>
          <p:nvPr/>
        </p:nvCxnSpPr>
        <p:spPr>
          <a:xfrm flipH="1">
            <a:off x="5030025" y="5323425"/>
            <a:ext cx="1491873" cy="2752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22 Abrir llave"/>
          <p:cNvSpPr/>
          <p:nvPr/>
        </p:nvSpPr>
        <p:spPr>
          <a:xfrm>
            <a:off x="7404582" y="2642952"/>
            <a:ext cx="295275" cy="1866900"/>
          </a:xfrm>
          <a:prstGeom prst="leftBrac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sz="1350" dirty="0"/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1676401" y="103145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 dirty="0"/>
          </a:p>
        </p:txBody>
      </p:sp>
      <p:sp>
        <p:nvSpPr>
          <p:cNvPr id="49" name="Cuadro de texto 2"/>
          <p:cNvSpPr txBox="1">
            <a:spLocks noChangeArrowheads="1"/>
          </p:cNvSpPr>
          <p:nvPr/>
        </p:nvSpPr>
        <p:spPr bwMode="auto">
          <a:xfrm>
            <a:off x="6521898" y="3183410"/>
            <a:ext cx="1331877" cy="78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MX" sz="135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En cada situación educativa .</a:t>
            </a:r>
            <a:endParaRPr lang="es-MX" sz="135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22 Abrir llave"/>
          <p:cNvSpPr/>
          <p:nvPr/>
        </p:nvSpPr>
        <p:spPr>
          <a:xfrm flipH="1">
            <a:off x="8772847" y="2642952"/>
            <a:ext cx="239078" cy="1866900"/>
          </a:xfrm>
          <a:prstGeom prst="leftBrac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sz="135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4D50-B912-4C54-9D94-DB3DC6CD6E59}" type="datetime1">
              <a:rPr lang="es-MX" smtClean="0"/>
              <a:t>06/11/2019</a:t>
            </a:fld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025F-52AC-450E-86B9-05094B68E306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254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EA003-6C72-4500-978A-13704517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87" y="522290"/>
            <a:ext cx="7886700" cy="1325563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Mediaciones pedagógicas</a:t>
            </a:r>
            <a:endParaRPr lang="pt-B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062A9C-BC19-4091-A0B8-E8448FD5B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487" y="1641473"/>
            <a:ext cx="7886700" cy="4351338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C00000"/>
                </a:solidFill>
              </a:rPr>
              <a:t>Entre quienes aprenden</a:t>
            </a:r>
          </a:p>
          <a:p>
            <a:r>
              <a:rPr lang="es-MX" sz="2400" dirty="0">
                <a:solidFill>
                  <a:srgbClr val="C00000"/>
                </a:solidFill>
              </a:rPr>
              <a:t>Entre estudiantes y docentes.</a:t>
            </a:r>
          </a:p>
          <a:p>
            <a:r>
              <a:rPr lang="es-MX" sz="2400" dirty="0">
                <a:solidFill>
                  <a:srgbClr val="C00000"/>
                </a:solidFill>
              </a:rPr>
              <a:t>Entre quien aprende y el objeto de aprendizaje.</a:t>
            </a:r>
          </a:p>
          <a:p>
            <a:r>
              <a:rPr lang="es-MX" sz="2400" dirty="0">
                <a:solidFill>
                  <a:srgbClr val="C00000"/>
                </a:solidFill>
              </a:rPr>
              <a:t>Entre los estudiantes y el conocimiento</a:t>
            </a:r>
          </a:p>
          <a:p>
            <a:r>
              <a:rPr lang="es-MX" sz="2400" dirty="0">
                <a:solidFill>
                  <a:srgbClr val="C00000"/>
                </a:solidFill>
              </a:rPr>
              <a:t>Entre las instituciones educativas y la sociedad.</a:t>
            </a:r>
          </a:p>
          <a:p>
            <a:r>
              <a:rPr lang="es-MX" sz="2400" dirty="0">
                <a:solidFill>
                  <a:srgbClr val="C00000"/>
                </a:solidFill>
              </a:rPr>
              <a:t>Con las mediaciones tecnológicas</a:t>
            </a:r>
            <a:r>
              <a:rPr lang="pt-BR" sz="2400" dirty="0">
                <a:solidFill>
                  <a:srgbClr val="C00000"/>
                </a:solidFill>
              </a:rPr>
              <a:t>. </a:t>
            </a:r>
          </a:p>
          <a:p>
            <a:r>
              <a:rPr lang="pt-BR" sz="2400" dirty="0">
                <a:solidFill>
                  <a:srgbClr val="C00000"/>
                </a:solidFill>
              </a:rPr>
              <a:t>En la </a:t>
            </a:r>
            <a:r>
              <a:rPr lang="pt-BR" sz="2400" dirty="0" err="1">
                <a:solidFill>
                  <a:srgbClr val="C00000"/>
                </a:solidFill>
              </a:rPr>
              <a:t>relación</a:t>
            </a:r>
            <a:r>
              <a:rPr lang="pt-BR" sz="2400" dirty="0">
                <a:solidFill>
                  <a:srgbClr val="C00000"/>
                </a:solidFill>
              </a:rPr>
              <a:t> las </a:t>
            </a:r>
            <a:r>
              <a:rPr lang="pt-BR" sz="2400" dirty="0" err="1">
                <a:solidFill>
                  <a:srgbClr val="C00000"/>
                </a:solidFill>
              </a:rPr>
              <a:t>tecnologías</a:t>
            </a:r>
            <a:r>
              <a:rPr lang="pt-BR" sz="2400" dirty="0">
                <a:solidFill>
                  <a:srgbClr val="C00000"/>
                </a:solidFill>
              </a:rPr>
              <a:t> y sus usos.  </a:t>
            </a:r>
          </a:p>
        </p:txBody>
      </p:sp>
    </p:spTree>
    <p:extLst>
      <p:ext uri="{BB962C8B-B14F-4D97-AF65-F5344CB8AC3E}">
        <p14:creationId xmlns:p14="http://schemas.microsoft.com/office/powerpoint/2010/main" val="423617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1030524">
            <a:extLst>
              <a:ext uri="{FF2B5EF4-FFF2-40B4-BE49-F238E27FC236}">
                <a16:creationId xmlns:a16="http://schemas.microsoft.com/office/drawing/2014/main" id="{F45A3D27-26C2-4742-B880-30801B3C0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b="739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erial view of laptoop, books, mobile phone and books on wooden table">
            <a:extLst>
              <a:ext uri="{FF2B5EF4-FFF2-40B4-BE49-F238E27FC236}">
                <a16:creationId xmlns:a16="http://schemas.microsoft.com/office/drawing/2014/main" id="{34714949-147D-4D64-8928-DA995E3D7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41063B-E572-4741-B7B2-6CB29E22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5" y="155448"/>
            <a:ext cx="6775138" cy="887480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Variedad de mediaciones educativas</a:t>
            </a:r>
            <a:endParaRPr lang="pt-B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78AD99-2B13-4FDD-83C8-ABC8856C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812" y="2204799"/>
            <a:ext cx="6049534" cy="381463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900" b="1" dirty="0">
                <a:solidFill>
                  <a:srgbClr val="FF0000"/>
                </a:solidFill>
              </a:rPr>
              <a:t>Personales:</a:t>
            </a:r>
          </a:p>
          <a:p>
            <a:pPr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Cotidianas</a:t>
            </a:r>
          </a:p>
          <a:p>
            <a:pPr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Profesionales.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1900" b="1" dirty="0">
                <a:solidFill>
                  <a:srgbClr val="FF0000"/>
                </a:solidFill>
              </a:rPr>
              <a:t>Materiales:</a:t>
            </a:r>
          </a:p>
          <a:p>
            <a:pPr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Textos escolares</a:t>
            </a:r>
          </a:p>
          <a:p>
            <a:pPr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Instrumentos de escritura.</a:t>
            </a:r>
          </a:p>
          <a:p>
            <a:pPr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Medios de comunicación e información.</a:t>
            </a:r>
          </a:p>
          <a:p>
            <a:pPr lvl="1"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Análogos.</a:t>
            </a:r>
          </a:p>
          <a:p>
            <a:pPr lvl="1"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Digitales.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1900" b="1" dirty="0">
                <a:solidFill>
                  <a:srgbClr val="FF0000"/>
                </a:solidFill>
              </a:rPr>
              <a:t>Espacios:</a:t>
            </a:r>
          </a:p>
          <a:p>
            <a:pPr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Aulas</a:t>
            </a:r>
          </a:p>
          <a:p>
            <a:pPr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Centros de trabajo</a:t>
            </a:r>
          </a:p>
          <a:p>
            <a:pPr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Museos</a:t>
            </a:r>
          </a:p>
          <a:p>
            <a:pPr>
              <a:lnSpc>
                <a:spcPct val="100000"/>
              </a:lnSpc>
            </a:pPr>
            <a:r>
              <a:rPr lang="es-MX" sz="1900" dirty="0">
                <a:solidFill>
                  <a:srgbClr val="FF0000"/>
                </a:solidFill>
              </a:rPr>
              <a:t>Lugares cotidianos. </a:t>
            </a:r>
          </a:p>
          <a:p>
            <a:endParaRPr lang="es-MX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MX" sz="2000" dirty="0">
                <a:solidFill>
                  <a:srgbClr val="000000"/>
                </a:solidFill>
              </a:rPr>
              <a:t> 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23C93D-E073-4F96-86C2-0607B0283E5F}"/>
              </a:ext>
            </a:extLst>
          </p:cNvPr>
          <p:cNvSpPr txBox="1"/>
          <p:nvPr/>
        </p:nvSpPr>
        <p:spPr>
          <a:xfrm>
            <a:off x="9429750" y="6488668"/>
            <a:ext cx="243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Imágenes de: foter.com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15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7F8C8-BA04-4798-86B4-7D4CF29F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276225"/>
            <a:ext cx="10515600" cy="7651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Mediaciones pedagógicas en entornos diversos </a:t>
            </a:r>
            <a:endParaRPr lang="pt-B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00D66-2FBE-433A-9DE0-172DA466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0" y="1525588"/>
            <a:ext cx="3911600" cy="4351338"/>
          </a:xfrm>
        </p:spPr>
        <p:txBody>
          <a:bodyPr>
            <a:normAutofit lnSpcReduction="10000"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Aulas.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Talleres.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Laboratorios. </a:t>
            </a:r>
          </a:p>
          <a:p>
            <a:r>
              <a:rPr lang="es-MX" sz="2400" dirty="0">
                <a:solidFill>
                  <a:srgbClr val="FF0000"/>
                </a:solidFill>
              </a:rPr>
              <a:t>Auditorios.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Espacios públicos.  </a:t>
            </a:r>
          </a:p>
          <a:p>
            <a:r>
              <a:rPr lang="es-MX" sz="2400" dirty="0">
                <a:solidFill>
                  <a:srgbClr val="FF0000"/>
                </a:solidFill>
              </a:rPr>
              <a:t>Comunidad.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Centros de trabajo.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Familia.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Entornos digitales y </a:t>
            </a:r>
          </a:p>
          <a:p>
            <a:pPr marL="0" indent="0">
              <a:buNone/>
            </a:pPr>
            <a:r>
              <a:rPr lang="es-MX" sz="2400" dirty="0">
                <a:solidFill>
                  <a:srgbClr val="FF0000"/>
                </a:solidFill>
              </a:rPr>
              <a:t>Mas …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8284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9BE5C-19EB-452A-A38B-0F3EC8FE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5090" y="771525"/>
            <a:ext cx="10515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 mirada</a:t>
            </a:r>
            <a:b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entre iguales</a:t>
            </a:r>
            <a:endParaRPr lang="pt-B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39B258-EADA-4A8E-863A-8510C5471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60462"/>
            <a:ext cx="5281613" cy="4814888"/>
          </a:xfrm>
        </p:spPr>
        <p:txBody>
          <a:bodyPr>
            <a:normAutofit fontScale="92500" lnSpcReduction="10000"/>
          </a:bodyPr>
          <a:lstStyle/>
          <a:p>
            <a:r>
              <a:rPr lang="es-MX" sz="2600" dirty="0">
                <a:solidFill>
                  <a:srgbClr val="FF0000"/>
                </a:solidFill>
              </a:rPr>
              <a:t>Relación entre colegas.</a:t>
            </a:r>
          </a:p>
          <a:p>
            <a:endParaRPr lang="es-MX" sz="1000" dirty="0">
              <a:solidFill>
                <a:srgbClr val="FF0000"/>
              </a:solidFill>
            </a:endParaRPr>
          </a:p>
          <a:p>
            <a:r>
              <a:rPr lang="es-MX" sz="2600" dirty="0">
                <a:solidFill>
                  <a:srgbClr val="FF0000"/>
                </a:solidFill>
              </a:rPr>
              <a:t>Historias que se encuentran.</a:t>
            </a:r>
          </a:p>
          <a:p>
            <a:endParaRPr lang="es-MX" sz="1000" dirty="0">
              <a:solidFill>
                <a:srgbClr val="FF0000"/>
              </a:solidFill>
            </a:endParaRPr>
          </a:p>
          <a:p>
            <a:r>
              <a:rPr lang="pt-BR" sz="2600" dirty="0">
                <a:solidFill>
                  <a:srgbClr val="FF0000"/>
                </a:solidFill>
              </a:rPr>
              <a:t>Hacia la formación de comunidades docentes:</a:t>
            </a:r>
          </a:p>
          <a:p>
            <a:pPr lvl="1"/>
            <a:r>
              <a:rPr lang="pt-BR" sz="2200" dirty="0">
                <a:solidFill>
                  <a:srgbClr val="FF0000"/>
                </a:solidFill>
              </a:rPr>
              <a:t>De </a:t>
            </a:r>
            <a:r>
              <a:rPr lang="pt-BR" sz="2200" dirty="0" err="1">
                <a:solidFill>
                  <a:srgbClr val="FF0000"/>
                </a:solidFill>
              </a:rPr>
              <a:t>práctica</a:t>
            </a:r>
            <a:r>
              <a:rPr lang="pt-BR" sz="2200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pt-BR" sz="2200" dirty="0">
                <a:solidFill>
                  <a:srgbClr val="FF0000"/>
                </a:solidFill>
              </a:rPr>
              <a:t>De aprendizaje.</a:t>
            </a:r>
          </a:p>
          <a:p>
            <a:pPr lvl="1"/>
            <a:r>
              <a:rPr lang="pt-BR" sz="2200" dirty="0">
                <a:solidFill>
                  <a:srgbClr val="FF0000"/>
                </a:solidFill>
              </a:rPr>
              <a:t>Epistémicas.</a:t>
            </a:r>
            <a:r>
              <a:rPr lang="pt-BR" sz="2000" dirty="0">
                <a:solidFill>
                  <a:srgbClr val="FF0000"/>
                </a:solidFill>
              </a:rPr>
              <a:t>   </a:t>
            </a:r>
          </a:p>
          <a:p>
            <a:pPr lvl="1"/>
            <a:endParaRPr lang="pt-BR" sz="900" dirty="0">
              <a:solidFill>
                <a:srgbClr val="FF0000"/>
              </a:solidFill>
            </a:endParaRPr>
          </a:p>
          <a:p>
            <a:r>
              <a:rPr lang="pt-BR" sz="2600" dirty="0">
                <a:solidFill>
                  <a:srgbClr val="FF0000"/>
                </a:solidFill>
              </a:rPr>
              <a:t>Que desde su </a:t>
            </a:r>
            <a:r>
              <a:rPr lang="pt-BR" sz="2600" dirty="0" err="1">
                <a:solidFill>
                  <a:srgbClr val="FF0000"/>
                </a:solidFill>
              </a:rPr>
              <a:t>cotidianeidad</a:t>
            </a:r>
            <a:r>
              <a:rPr lang="pt-BR" sz="2600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pt-BR" sz="2000" dirty="0" err="1">
                <a:solidFill>
                  <a:srgbClr val="FF0000"/>
                </a:solidFill>
              </a:rPr>
              <a:t>Conozcan</a:t>
            </a:r>
            <a:r>
              <a:rPr lang="pt-BR" sz="2000" dirty="0">
                <a:solidFill>
                  <a:srgbClr val="FF0000"/>
                </a:solidFill>
              </a:rPr>
              <a:t> su </a:t>
            </a:r>
            <a:r>
              <a:rPr lang="pt-BR" sz="2000" dirty="0" err="1">
                <a:solidFill>
                  <a:srgbClr val="FF0000"/>
                </a:solidFill>
              </a:rPr>
              <a:t>realidad</a:t>
            </a:r>
            <a:r>
              <a:rPr lang="pt-BR" sz="2000" dirty="0">
                <a:solidFill>
                  <a:srgbClr val="FF0000"/>
                </a:solidFill>
              </a:rPr>
              <a:t> docente.</a:t>
            </a:r>
          </a:p>
          <a:p>
            <a:pPr lvl="1"/>
            <a:r>
              <a:rPr lang="pt-BR" sz="2000" dirty="0" err="1">
                <a:solidFill>
                  <a:srgbClr val="FF0000"/>
                </a:solidFill>
              </a:rPr>
              <a:t>Formulen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 err="1">
                <a:solidFill>
                  <a:srgbClr val="FF0000"/>
                </a:solidFill>
              </a:rPr>
              <a:t>propuestas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 err="1">
                <a:solidFill>
                  <a:srgbClr val="FF0000"/>
                </a:solidFill>
              </a:rPr>
              <a:t>autogestivas</a:t>
            </a:r>
            <a:r>
              <a:rPr lang="pt-BR" sz="2000" dirty="0">
                <a:solidFill>
                  <a:srgbClr val="FF0000"/>
                </a:solidFill>
              </a:rPr>
              <a:t> de formación y</a:t>
            </a:r>
          </a:p>
          <a:p>
            <a:pPr lvl="1"/>
            <a:r>
              <a:rPr lang="pt-BR" sz="2000" dirty="0">
                <a:solidFill>
                  <a:srgbClr val="FF0000"/>
                </a:solidFill>
              </a:rPr>
              <a:t>Las </a:t>
            </a:r>
            <a:r>
              <a:rPr lang="pt-BR" sz="2000" dirty="0" err="1">
                <a:solidFill>
                  <a:srgbClr val="FF0000"/>
                </a:solidFill>
              </a:rPr>
              <a:t>hagan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 err="1">
                <a:solidFill>
                  <a:srgbClr val="FF0000"/>
                </a:solidFill>
              </a:rPr>
              <a:t>realidad</a:t>
            </a:r>
            <a:r>
              <a:rPr lang="pt-BR" sz="2000" dirty="0">
                <a:solidFill>
                  <a:srgbClr val="FF0000"/>
                </a:solidFill>
              </a:rPr>
              <a:t>.  </a:t>
            </a:r>
          </a:p>
          <a:p>
            <a:pPr lvl="1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26" name="Picture 2" descr="Equipo de negocios multicultural con Conferencia — Foto de Stock">
            <a:extLst>
              <a:ext uri="{FF2B5EF4-FFF2-40B4-BE49-F238E27FC236}">
                <a16:creationId xmlns:a16="http://schemas.microsoft.com/office/drawing/2014/main" id="{63C3E90D-99DF-42DB-9969-09F5F61A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2528887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BEA1EBE-19B6-4D96-A974-1BC038AE9403}"/>
              </a:ext>
            </a:extLst>
          </p:cNvPr>
          <p:cNvSpPr/>
          <p:nvPr/>
        </p:nvSpPr>
        <p:spPr>
          <a:xfrm>
            <a:off x="-76200" y="5806073"/>
            <a:ext cx="7846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3"/>
              </a:rPr>
              <a:t>https://sp.depositphotos.com/stock-photos/trabajo-en-equipo.html?qview=161352588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0455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407B-D2A7-42C5-A0E1-9E34E0AB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con los demás de los demás</a:t>
            </a:r>
            <a:endParaRPr lang="pt-B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5DEEAF-761F-4EF0-9A26-783DF11C8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4" y="1582737"/>
            <a:ext cx="10115551" cy="4803775"/>
          </a:xfrm>
        </p:spPr>
        <p:txBody>
          <a:bodyPr>
            <a:normAutofit lnSpcReduction="10000"/>
          </a:bodyPr>
          <a:lstStyle/>
          <a:p>
            <a:r>
              <a:rPr lang="es-MX" sz="2400" i="1" dirty="0">
                <a:solidFill>
                  <a:srgbClr val="C00000"/>
                </a:solidFill>
              </a:rPr>
              <a:t>Nunca he conocido a un hombre tan ignorante que no haya podido aprender algo de él</a:t>
            </a:r>
            <a:r>
              <a:rPr lang="es-MX" sz="2400" dirty="0">
                <a:solidFill>
                  <a:srgbClr val="C00000"/>
                </a:solidFill>
              </a:rPr>
              <a:t>. Galileo Galilei.</a:t>
            </a:r>
          </a:p>
          <a:p>
            <a:endParaRPr lang="es-MX" sz="2400" dirty="0">
              <a:solidFill>
                <a:srgbClr val="C00000"/>
              </a:solidFill>
            </a:endParaRPr>
          </a:p>
          <a:p>
            <a:r>
              <a:rPr lang="es-MX" sz="2400" i="1" dirty="0">
                <a:solidFill>
                  <a:srgbClr val="C00000"/>
                </a:solidFill>
              </a:rPr>
              <a:t>Nunca aprendí de un hombre que estuviese de acuerdo conmigo</a:t>
            </a:r>
            <a:r>
              <a:rPr lang="es-MX" sz="2400" dirty="0">
                <a:solidFill>
                  <a:srgbClr val="C00000"/>
                </a:solidFill>
              </a:rPr>
              <a:t>. Robert A. Heinlein.</a:t>
            </a:r>
          </a:p>
          <a:p>
            <a:endParaRPr lang="es-MX" sz="2400" dirty="0">
              <a:solidFill>
                <a:srgbClr val="C00000"/>
              </a:solidFill>
            </a:endParaRPr>
          </a:p>
          <a:p>
            <a:r>
              <a:rPr lang="es-MX" sz="2400" dirty="0">
                <a:solidFill>
                  <a:srgbClr val="C00000"/>
                </a:solidFill>
              </a:rPr>
              <a:t> </a:t>
            </a:r>
            <a:r>
              <a:rPr lang="es-MX" sz="2400" i="1" dirty="0">
                <a:solidFill>
                  <a:srgbClr val="C00000"/>
                </a:solidFill>
              </a:rPr>
              <a:t>Nadie educa a nadie —nadie se educa a si mismo—, los hombres se educan entre si con la mediación del mundo. </a:t>
            </a:r>
            <a:r>
              <a:rPr lang="es-MX" sz="2400" dirty="0">
                <a:solidFill>
                  <a:srgbClr val="C00000"/>
                </a:solidFill>
              </a:rPr>
              <a:t>Paulo Freire.</a:t>
            </a:r>
          </a:p>
          <a:p>
            <a:endParaRPr lang="es-MX" sz="2400" dirty="0">
              <a:solidFill>
                <a:srgbClr val="C00000"/>
              </a:solidFill>
            </a:endParaRPr>
          </a:p>
          <a:p>
            <a:r>
              <a:rPr lang="es-MX" sz="2400" i="1" dirty="0">
                <a:solidFill>
                  <a:srgbClr val="C00000"/>
                </a:solidFill>
              </a:rPr>
              <a:t>Si no compartes el conocimiento, no sirve para nada</a:t>
            </a:r>
            <a:r>
              <a:rPr lang="es-MX" sz="2400" dirty="0">
                <a:solidFill>
                  <a:srgbClr val="C00000"/>
                </a:solidFill>
              </a:rPr>
              <a:t>. Michio Kaku. </a:t>
            </a:r>
          </a:p>
          <a:p>
            <a:endParaRPr lang="es-MX" sz="2400" dirty="0">
              <a:solidFill>
                <a:srgbClr val="C00000"/>
              </a:solidFill>
            </a:endParaRPr>
          </a:p>
          <a:p>
            <a:r>
              <a:rPr lang="es-MX" sz="2400" i="1" dirty="0">
                <a:solidFill>
                  <a:srgbClr val="C00000"/>
                </a:solidFill>
              </a:rPr>
              <a:t>A través de otros llegamos a ser nosotros mismos.</a:t>
            </a:r>
            <a:r>
              <a:rPr lang="es-MX" sz="2400" dirty="0">
                <a:solidFill>
                  <a:srgbClr val="C00000"/>
                </a:solidFill>
              </a:rPr>
              <a:t> Lev S. Vygotsky</a:t>
            </a:r>
            <a:r>
              <a:rPr lang="es-MX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377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91544" y="2636912"/>
            <a:ext cx="7272808" cy="2436848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 </a:t>
            </a:r>
            <a:endParaRPr lang="en-US" sz="40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7108075" y="2247789"/>
            <a:ext cx="5748250" cy="1425259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depositphotos_188252496-stock-photo-inner-choice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6A20-58E5-4B4E-BF36-3118B19CFEDE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4500FFE-A2C3-434D-8BB9-63E651819429}"/>
              </a:ext>
            </a:extLst>
          </p:cNvPr>
          <p:cNvSpPr txBox="1">
            <a:spLocks/>
          </p:cNvSpPr>
          <p:nvPr/>
        </p:nvSpPr>
        <p:spPr>
          <a:xfrm>
            <a:off x="2152650" y="266858"/>
            <a:ext cx="8158934" cy="60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s-MX" sz="3200" b="1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208653-1FFE-4EAA-959F-388CFB3EC4DB}"/>
              </a:ext>
            </a:extLst>
          </p:cNvPr>
          <p:cNvSpPr/>
          <p:nvPr/>
        </p:nvSpPr>
        <p:spPr>
          <a:xfrm>
            <a:off x="527531" y="551289"/>
            <a:ext cx="6798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Perfil del formador de formadores</a:t>
            </a:r>
          </a:p>
          <a:p>
            <a:endParaRPr lang="es-MX" sz="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C00000"/>
                </a:solidFill>
              </a:rPr>
              <a:t>Presencia y autoridad   académica.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C00000"/>
                </a:solidFill>
              </a:rPr>
              <a:t>Ser competente para la gestión académica.</a:t>
            </a:r>
          </a:p>
          <a:p>
            <a:endParaRPr lang="es-MX" sz="9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C00000"/>
                </a:solidFill>
              </a:rPr>
              <a:t>Respeto a los modos de ser y saberes de los demás.</a:t>
            </a:r>
          </a:p>
          <a:p>
            <a:endParaRPr lang="es-MX" sz="9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C00000"/>
                </a:solidFill>
              </a:rPr>
              <a:t>Sensibilidad para percibir emociones y disposiciones.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C00000"/>
                </a:solidFill>
              </a:rPr>
              <a:t>Seguridad en los saberes propios y humildad para reconocer los saberes de los demás.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C00000"/>
                </a:solidFill>
              </a:rPr>
              <a:t>Actitud y acciones incluyentes.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MX" sz="9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C00000"/>
                </a:solidFill>
              </a:rPr>
              <a:t>Conciencia de ser un modelo de docencia. </a:t>
            </a:r>
          </a:p>
          <a:p>
            <a:endParaRPr lang="es-MX" sz="9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C00000"/>
                </a:solidFill>
              </a:rPr>
              <a:t>Congruencia en el decir y el hacer. </a:t>
            </a:r>
            <a:endParaRPr lang="pt-BR" sz="2400" dirty="0">
              <a:solidFill>
                <a:srgbClr val="C00000"/>
              </a:solidFill>
            </a:endParaRPr>
          </a:p>
        </p:txBody>
      </p:sp>
      <p:pic>
        <p:nvPicPr>
          <p:cNvPr id="8" name="Imagen 7" descr="Imagen que contiene colorido, pintura, tatuaje, pintado&#10;&#10;Descripción generada automáticamente">
            <a:extLst>
              <a:ext uri="{FF2B5EF4-FFF2-40B4-BE49-F238E27FC236}">
                <a16:creationId xmlns:a16="http://schemas.microsoft.com/office/drawing/2014/main" id="{1BFF8735-59E9-4E0E-B966-2A465335F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38" y="1039574"/>
            <a:ext cx="2985253" cy="22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735</Words>
  <Application>Microsoft Office PowerPoint</Application>
  <PresentationFormat>Panorámica</PresentationFormat>
  <Paragraphs>148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Las mediaciones pedagógicas en la formación de formadores</vt:lpstr>
      <vt:lpstr>Presentación de PowerPoint</vt:lpstr>
      <vt:lpstr>Presentación de PowerPoint</vt:lpstr>
      <vt:lpstr>Mediaciones pedagógicas</vt:lpstr>
      <vt:lpstr>Variedad de mediaciones educativas</vt:lpstr>
      <vt:lpstr>Mediaciones pedagógicas en entornos diversos </vt:lpstr>
      <vt:lpstr>Otra mirada   Formación entre iguales</vt:lpstr>
      <vt:lpstr>Aprender con los demás de los demás</vt:lpstr>
      <vt:lpstr> </vt:lpstr>
      <vt:lpstr>Presentación de PowerPoint</vt:lpstr>
      <vt:lpstr>Mediar espacios para promover el aprendizaje (Prado y Gutiérrez)</vt:lpstr>
      <vt:lpstr>Presentación de PowerPoint</vt:lpstr>
      <vt:lpstr>¿Tecnologías para que´? </vt:lpstr>
      <vt:lpstr>Reflexiones para invitar al diálogo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mediaciones pedagógicas en la formación de formadores</dc:title>
  <dc:creator>Manuel Moreno</dc:creator>
  <cp:lastModifiedBy>Usuario desconocido</cp:lastModifiedBy>
  <cp:revision>14</cp:revision>
  <dcterms:created xsi:type="dcterms:W3CDTF">2019-11-05T18:26:55Z</dcterms:created>
  <dcterms:modified xsi:type="dcterms:W3CDTF">2019-11-06T15:09:59Z</dcterms:modified>
</cp:coreProperties>
</file>